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3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800"/>
            </a:pP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xfrm>
            <a:off x="975358" y="1642263"/>
            <a:ext cx="11054083" cy="3478376"/>
          </a:xfrm>
          <a:prstGeom prst="rect">
            <a:avLst/>
          </a:prstGeom>
        </p:spPr>
        <p:txBody>
          <a:bodyPr lIns="130026" tIns="130026" rIns="130026" bIns="130026" anchor="b"/>
          <a:lstStyle>
            <a:lvl1pPr defTabSz="914400">
              <a:defRPr sz="9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Shape 118"/>
          <p:cNvSpPr/>
          <p:nvPr>
            <p:ph type="body" sz="half" idx="1"/>
          </p:nvPr>
        </p:nvSpPr>
        <p:spPr>
          <a:xfrm>
            <a:off x="975358" y="5258386"/>
            <a:ext cx="11054083" cy="2944872"/>
          </a:xfrm>
          <a:prstGeom prst="rect">
            <a:avLst/>
          </a:prstGeom>
        </p:spPr>
        <p:txBody>
          <a:bodyPr lIns="130026" tIns="130026" rIns="130026" bIns="130026" anchor="t"/>
          <a:lstStyle>
            <a:lvl1pPr marL="0" indent="0" algn="ctr" defTabSz="914400">
              <a:spcBef>
                <a:spcPts val="0"/>
              </a:spcBef>
              <a:buSzTx/>
              <a:buNone/>
              <a:defRPr sz="2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 algn="ctr" defTabSz="914400">
              <a:spcBef>
                <a:spcPts val="0"/>
              </a:spcBef>
              <a:buSzTx/>
              <a:buNone/>
              <a:defRPr sz="2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 algn="ctr" defTabSz="914400">
              <a:spcBef>
                <a:spcPts val="0"/>
              </a:spcBef>
              <a:buSzTx/>
              <a:buNone/>
              <a:defRPr sz="2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 algn="ctr" defTabSz="914400">
              <a:spcBef>
                <a:spcPts val="0"/>
              </a:spcBef>
              <a:buSzTx/>
              <a:buNone/>
              <a:defRPr sz="2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 algn="ctr" defTabSz="914400">
              <a:spcBef>
                <a:spcPts val="0"/>
              </a:spcBef>
              <a:buSzTx/>
              <a:buNone/>
              <a:defRPr sz="26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/>
          <p:nvPr>
            <p:ph type="sldNum" sz="quarter" idx="2"/>
          </p:nvPr>
        </p:nvSpPr>
        <p:spPr>
          <a:xfrm>
            <a:off x="12338247" y="7951541"/>
            <a:ext cx="611784" cy="605681"/>
          </a:xfrm>
          <a:prstGeom prst="rect">
            <a:avLst/>
          </a:prstGeom>
        </p:spPr>
        <p:txBody>
          <a:bodyPr lIns="130026" tIns="130026" rIns="130026" bIns="130026" anchor="ctr"/>
          <a:lstStyle>
            <a:lvl1pPr algn="r" defTabSz="91440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2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9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Relationship Id="rId3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Relationship Id="rId3" Type="http://schemas.openxmlformats.org/officeDocument/2006/relationships/image" Target="../media/image2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image" Target="../media/image3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32608" y="5610050"/>
            <a:ext cx="12939585" cy="1019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/>
          <a:p>
            <a:pPr defTabSz="914400">
              <a:defRPr sz="3200"/>
            </a:pPr>
            <a:r>
              <a:t>Making essay writing easier for students.</a:t>
            </a:r>
            <a:endParaRPr>
              <a:solidFill>
                <a:srgbClr val="0433FF"/>
              </a:solidFill>
              <a:latin typeface="Arial"/>
              <a:ea typeface="Arial"/>
              <a:cs typeface="Arial"/>
              <a:sym typeface="Arial"/>
            </a:endParaRPr>
          </a:p>
          <a:p>
            <a:pPr defTabSz="914400">
              <a:defRPr sz="3200"/>
            </a:pPr>
            <a:r>
              <a:t>Making teaching essay writing easier for educators</a:t>
            </a:r>
            <a:r>
              <a:rPr>
                <a:solidFill>
                  <a:srgbClr val="0433FF"/>
                </a:solidFill>
              </a:rPr>
              <a:t>.</a:t>
            </a:r>
          </a:p>
        </p:txBody>
      </p:sp>
      <p:sp>
        <p:nvSpPr>
          <p:cNvPr id="129" name="Shape 129"/>
          <p:cNvSpPr/>
          <p:nvPr/>
        </p:nvSpPr>
        <p:spPr>
          <a:xfrm>
            <a:off x="-1" y="8108547"/>
            <a:ext cx="12939585" cy="11971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/>
          <a:p>
            <a:pPr defTabSz="914400">
              <a:defRPr sz="2500"/>
            </a:pPr>
            <a:r>
              <a:t>IABL 2017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defTabSz="914400">
              <a:defRPr sz="2500"/>
            </a:pPr>
            <a:r>
              <a:t>Dr. Anthony Cantor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defTabSz="914400">
              <a:defRPr sz="2500"/>
            </a:pPr>
            <a:r>
              <a:t>(and Dr. Lindy Ledohowski, who cannot be here in person)</a:t>
            </a:r>
          </a:p>
        </p:txBody>
      </p:sp>
      <p:pic>
        <p:nvPicPr>
          <p:cNvPr id="130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20872" y="205096"/>
            <a:ext cx="8963055" cy="5041718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0" y="4978420"/>
            <a:ext cx="13004800" cy="536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3200"/>
            </a:lvl1pPr>
          </a:lstStyle>
          <a:p>
            <a:pPr/>
            <a:r>
              <a:t>For students, By professors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image4.png" descr="EJv1 - Sta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Screen Shot 2017-04-25 at 1.05.12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646441"/>
            <a:ext cx="13004800" cy="6460718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4808474" y="143001"/>
            <a:ext cx="3387853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defRPr sz="6000">
                <a:solidFill>
                  <a:schemeClr val="accent1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Citations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4.png" descr="EJv1 - Sta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Screen Shot 2017-04-25 at 2.15.2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646441"/>
            <a:ext cx="13004800" cy="646071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>
            <a:off x="2288921" y="143001"/>
            <a:ext cx="8426959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defRPr sz="6000">
                <a:solidFill>
                  <a:schemeClr val="accent1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Review and Comments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32608" y="3878827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Anything else?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age4.png" descr="EJv1 - Sta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Screen Shot 2017-04-25 at 2.41.43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654233"/>
            <a:ext cx="13004800" cy="6445134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/>
        </p:nvSpPr>
        <p:spPr>
          <a:xfrm>
            <a:off x="3085973" y="143001"/>
            <a:ext cx="6832855" cy="97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defRPr sz="6000">
                <a:solidFill>
                  <a:schemeClr val="accent1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Custom Templates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4.png" descr="EJv1 - Sta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hape 173"/>
          <p:cNvSpPr/>
          <p:nvPr/>
        </p:nvSpPr>
        <p:spPr>
          <a:xfrm>
            <a:off x="1296509" y="-1"/>
            <a:ext cx="11708291" cy="202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/>
            </a:pPr>
            <a:r>
              <a:t>EssayJack has a variety of SSO and OAuth options for easy integration on marketplaces and dashboards.</a:t>
            </a:r>
            <a:endParaRPr sz="2500"/>
          </a:p>
          <a:p>
            <a:pPr>
              <a:defRPr sz="3200"/>
            </a:pPr>
          </a:p>
          <a:p>
            <a:pPr>
              <a:defRPr sz="3200"/>
            </a:pPr>
            <a:r>
              <a:t>It is LTI compliant and can be sold through an LMS.</a:t>
            </a:r>
          </a:p>
        </p:txBody>
      </p:sp>
      <p:pic>
        <p:nvPicPr>
          <p:cNvPr id="174" name="image10.png" descr="Screen Shot 2017-04-03 at 11.55.5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86000" y="2260768"/>
            <a:ext cx="8839200" cy="74928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age11.jpg" descr="mainpagebanner_noblur (2)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1"/>
            <a:ext cx="13124236" cy="975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image4.png" descr="EJv1 - Sta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/>
        </p:nvSpPr>
        <p:spPr>
          <a:xfrm>
            <a:off x="32608" y="3739432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Thank you.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32608" y="3878827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What is EssayJack?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175777" y="249685"/>
            <a:ext cx="13004802" cy="536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algn="l" defTabSz="914400">
              <a:defRPr sz="32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1. PRODUCT: What does it look like?</a:t>
            </a:r>
          </a:p>
        </p:txBody>
      </p:sp>
      <p:pic>
        <p:nvPicPr>
          <p:cNvPr id="136" name="image4.png" descr="EJv1 - Sta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5.png" descr="EJ laptop  (2)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582106" y="0"/>
            <a:ext cx="14246357" cy="7995275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Shape 138"/>
          <p:cNvSpPr/>
          <p:nvPr/>
        </p:nvSpPr>
        <p:spPr>
          <a:xfrm>
            <a:off x="32608" y="7749374"/>
            <a:ext cx="12972193" cy="153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Created by award-winning educators, EssayJack is an interactive web platform that pre-structures student essays, reduces writing anxiety, and allows educator customization and feedback.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age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47448" y="1964998"/>
            <a:ext cx="11109727" cy="4200771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Shape 141"/>
          <p:cNvSpPr/>
          <p:nvPr/>
        </p:nvSpPr>
        <p:spPr>
          <a:xfrm>
            <a:off x="3258685" y="7241934"/>
            <a:ext cx="6723991" cy="1066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200"/>
            </a:pPr>
            <a:r>
              <a:t>It provides the missing link between</a:t>
            </a:r>
          </a:p>
          <a:p>
            <a:pPr>
              <a:defRPr sz="3200"/>
            </a:pPr>
            <a:r>
              <a:t> content acquisition and final prose.</a:t>
            </a:r>
          </a:p>
        </p:txBody>
      </p:sp>
      <p:pic>
        <p:nvPicPr>
          <p:cNvPr id="142" name="image4.png" descr="EJv1 - Sta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/>
        </p:nvSpPr>
        <p:spPr>
          <a:xfrm>
            <a:off x="32608" y="3878827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What do users think?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image7.jpg" descr="003C_Quotes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6148" y="1750454"/>
            <a:ext cx="13070948" cy="8003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4.png" descr="EJv1 - Sta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32608" y="3878827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How can Canadians access it?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18796" y="4018872"/>
            <a:ext cx="6956908" cy="23960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image4.png" descr="EJv1 - Sta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608" y="0"/>
            <a:ext cx="1263904" cy="1263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9.jpg" descr="004_nelson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608" y="6043081"/>
            <a:ext cx="13004801" cy="3710519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Shape 154"/>
          <p:cNvSpPr/>
          <p:nvPr/>
        </p:nvSpPr>
        <p:spPr>
          <a:xfrm>
            <a:off x="1296509" y="86190"/>
            <a:ext cx="11708291" cy="154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200"/>
            </a:lvl1pPr>
          </a:lstStyle>
          <a:p>
            <a:pPr/>
            <a:r>
              <a:t>We have a distribution partnership with Nelson in Canada, which gets EssayJack into schools, colleges, and universities across the country.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/>
        </p:nvSpPr>
        <p:spPr>
          <a:xfrm>
            <a:off x="32608" y="3878827"/>
            <a:ext cx="12939585" cy="930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092" tIns="27092" rIns="27092" bIns="27092" anchor="ctr">
            <a:spAutoFit/>
          </a:bodyPr>
          <a:lstStyle>
            <a:lvl1pPr defTabSz="914400">
              <a:defRPr sz="6000">
                <a:solidFill>
                  <a:srgbClr val="FFFFFF"/>
                </a:solidFill>
                <a:latin typeface="American Typewriter"/>
                <a:ea typeface="American Typewriter"/>
                <a:cs typeface="American Typewriter"/>
                <a:sym typeface="American Typewriter"/>
              </a:defRPr>
            </a:lvl1pPr>
          </a:lstStyle>
          <a:p>
            <a:pPr/>
            <a:r>
              <a:t>What other functions does it have?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